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75" r:id="rId2"/>
    <p:sldId id="620" r:id="rId3"/>
    <p:sldId id="623" r:id="rId4"/>
    <p:sldId id="547" r:id="rId5"/>
    <p:sldId id="583" r:id="rId6"/>
    <p:sldId id="586" r:id="rId7"/>
    <p:sldId id="588" r:id="rId8"/>
    <p:sldId id="589" r:id="rId9"/>
    <p:sldId id="590" r:id="rId10"/>
    <p:sldId id="591" r:id="rId11"/>
    <p:sldId id="593" r:id="rId12"/>
    <p:sldId id="594" r:id="rId13"/>
    <p:sldId id="595" r:id="rId14"/>
    <p:sldId id="596" r:id="rId15"/>
    <p:sldId id="599" r:id="rId16"/>
    <p:sldId id="600" r:id="rId17"/>
    <p:sldId id="601" r:id="rId18"/>
    <p:sldId id="602" r:id="rId19"/>
    <p:sldId id="603" r:id="rId20"/>
    <p:sldId id="604" r:id="rId21"/>
    <p:sldId id="605" r:id="rId22"/>
    <p:sldId id="617" r:id="rId23"/>
    <p:sldId id="592" r:id="rId24"/>
    <p:sldId id="624" r:id="rId25"/>
    <p:sldId id="625" r:id="rId26"/>
    <p:sldId id="626" r:id="rId27"/>
    <p:sldId id="618" r:id="rId28"/>
    <p:sldId id="597" r:id="rId29"/>
    <p:sldId id="619" r:id="rId30"/>
    <p:sldId id="607" r:id="rId31"/>
    <p:sldId id="598" r:id="rId32"/>
    <p:sldId id="627" r:id="rId33"/>
    <p:sldId id="628" r:id="rId34"/>
    <p:sldId id="621" r:id="rId35"/>
    <p:sldId id="622" r:id="rId36"/>
    <p:sldId id="629" r:id="rId37"/>
    <p:sldId id="630" r:id="rId38"/>
    <p:sldId id="631" r:id="rId39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91"/>
    <p:restoredTop sz="94694"/>
  </p:normalViewPr>
  <p:slideViewPr>
    <p:cSldViewPr>
      <p:cViewPr varScale="1">
        <p:scale>
          <a:sx n="112" d="100"/>
          <a:sy n="112" d="100"/>
        </p:scale>
        <p:origin x="19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6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636D43-D4F4-AB4E-AC08-0011D3F215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3F377-C4BF-C342-9D3E-D159FB3BDA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104ABA-2208-49CA-8BD0-B401195A0249}" type="datetimeFigureOut">
              <a:rPr lang="en-US" altLang="en-US"/>
              <a:pPr>
                <a:defRPr/>
              </a:pPr>
              <a:t>10/16/19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63FDF-4463-7545-9D53-2AF07D94CF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EECE9-BEA4-8D4F-BB5D-165935CE34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40470E9-0BD7-4EF5-954D-CA04848F18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765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1E8B53-C945-9B4E-8BA5-8439CE784E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CC8F6-4C31-0E4B-BD60-FD0E576C3D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82FC689-A490-4362-BF79-8815AF491FB8}" type="datetimeFigureOut">
              <a:rPr lang="en-US" altLang="en-US"/>
              <a:pPr>
                <a:defRPr/>
              </a:pPr>
              <a:t>10/16/19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B3D4D84-9CCF-B443-81F4-997B5E7305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28835CA-22C6-E24B-BD16-CFC684386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1DA21-F2E3-1F49-A83A-0FB30DEECB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849AF-FF85-9949-9A6D-9C08E71015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87940F-35EC-40EB-9131-D6D871D4E1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753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7F25CF71-F6F9-6F4F-9472-48349777BB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B86F180B-2B69-054D-8414-5CFC7B3848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A0C1BD86-F1C2-974F-A3FD-40EEFE9AAC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F0927C-B00A-FF43-A52C-7711AE181E85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126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F7806255-4F49-4245-A84E-7D03DEA105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BBCA7F84-6E4B-0345-9CA3-D5FC0EBEA8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E2D21B7B-AA7B-0346-A015-7E48E41BDA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E339BD-B392-E641-9DF4-63A2678CEEE4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926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:a16="http://schemas.microsoft.com/office/drawing/2014/main" id="{FEE8E5F4-09FD-BE4A-8C30-8634048581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>
            <a:extLst>
              <a:ext uri="{FF2B5EF4-FFF2-40B4-BE49-F238E27FC236}">
                <a16:creationId xmlns:a16="http://schemas.microsoft.com/office/drawing/2014/main" id="{5C8CC2F4-AD26-4C4E-B116-F358305D14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AC027D65-A28D-1D40-864B-A29333950B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A8036F8-41C0-B941-AFA4-868572976836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806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1C238B76-4857-D948-BA2D-151010848C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4A401E1C-FCBF-9843-BF08-8D1D1DB227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5D035F4A-6D46-F542-820E-99D0554FE6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8E34D8F-7E37-664B-944C-B6D2A0D7A501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693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B7F89B5B-3460-444A-AF70-F3DF4EC9CE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798697DF-9D8D-EB40-911E-B7E0B5AC8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E7DACCCD-17C9-E942-BAA6-56AD370023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E803956-E21C-FF48-9E45-C21FF16DF3B0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690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1E80BD45-D1E9-AA45-8AD3-150C61514A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28FC24F-C7B7-7447-A164-891391A8FC83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F3FC06EC-4402-4241-969A-E7351D0EC3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7354B5E-3297-FF4A-8740-9D9E5B3ECD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Table 4.2  Some of the Alleles Present at the white Locus of Drosophila</a:t>
            </a: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62460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36FD959A-CF51-C14F-8333-805F3AB16D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ED47DCE7-B7C6-7C46-A6E3-005C42947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466CEFEF-0309-B24D-98CE-384B4B6058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8C9ABC0-C9F3-CB4B-AF3D-78BE93870339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269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3488E6B2-23EA-1F49-95CA-FC6D20C645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BF1251D6-9F87-064F-9F9A-AD4C11A7D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022C8F48-EEFA-BF44-BA87-CA12FC265E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05E153-7B0C-9E49-BD09-B3C8CEBC09EB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291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38D4953-74CD-EF41-AF95-A08D2DE77E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EAC76EE1-D47B-964B-A19A-36835BDB8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D6A32278-414B-4B4B-84E8-DDAB345B7B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C530448-99E1-554D-A77C-E951AA849809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705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B32D9DF5-80D7-8441-ADFA-686B9C6430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0F02BEFA-8446-9B4C-AD87-617A3BBB30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22A7EBC0-4658-2D4B-88CB-27E9A61836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7F40AF4-CF10-B74E-A382-EE33EABD7D54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015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066D3463-6FD5-DD46-9749-DF08936F93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6708FD98-231E-1845-8FB1-95F0F0EDA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82E610B-44D1-424F-AF14-85A6E50DFD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EA8E7D8-5059-954E-9395-43184934BAAD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617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FA0E6947-F7CC-A547-9BF3-859E87DAE9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BBDD3FA8-B3C2-7C4F-B941-D4F765A977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E71C789F-655F-B244-ABCD-76F34DF85D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7BBE1D9-95DD-B04D-AC72-0555C87EF80C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900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2050489A-2BAE-0D40-A336-0B56D265BF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E48173CF-D5BB-4743-A20C-962E10E0F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1BF55F2C-31A1-7B49-9112-6FD7584499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A34C936-8C48-AE47-BA29-7D3D244BD53B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749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8D10C463-B625-C349-AE80-6F2FEDB9C1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49CBF26D-16F7-7F4F-91A2-C1DB73AFB7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AB5F5224-ECFD-9D40-B2D5-88D42353F0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6280150-32A5-9B42-99FE-FE695ED4E0B6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219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D06797B1-DECA-FE4F-8785-DAC4A32E59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9B51BA1-9D96-204E-9E68-EAC3F4DC0D75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0F933E63-D79B-7F46-9A8A-B818AA67D5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D6C5CA0-D991-734A-AD5E-C67845E89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en-US" altLang="en-US"/>
              <a:t>Figure 4-4 Inheritance patterns in three crosses involving the normal wild-type </a:t>
            </a:r>
            <a:r>
              <a:rPr lang="en-US" altLang="en-US" i="1"/>
              <a:t>agouti </a:t>
            </a:r>
            <a:r>
              <a:rPr lang="en-US" altLang="en-US"/>
              <a:t>allele (</a:t>
            </a:r>
            <a:r>
              <a:rPr lang="en-US" altLang="en-US" i="1"/>
              <a:t>A</a:t>
            </a:r>
            <a:r>
              <a:rPr lang="en-US" altLang="en-US"/>
              <a:t>) and the mutant </a:t>
            </a:r>
            <a:r>
              <a:rPr lang="en-US" altLang="en-US" i="1"/>
              <a:t>yellow </a:t>
            </a:r>
            <a:r>
              <a:rPr lang="en-US" altLang="en-US"/>
              <a:t>allele (</a:t>
            </a:r>
            <a:r>
              <a:rPr lang="en-US" altLang="en-US" i="1"/>
              <a:t>A</a:t>
            </a:r>
            <a:r>
              <a:rPr lang="en-US" altLang="en-US" i="1" baseline="30000"/>
              <a:t>Y</a:t>
            </a:r>
            <a:r>
              <a:rPr lang="en-US" altLang="en-US"/>
              <a:t>) in the mouse. Note that the mutant allele behaves dominantly to the normal allele in controlling coat color, but it also behaves as a homozygous recessive lethal allele. The genotype </a:t>
            </a:r>
            <a:r>
              <a:rPr lang="en-US" altLang="en-US" i="1"/>
              <a:t>A</a:t>
            </a:r>
            <a:r>
              <a:rPr lang="en-US" altLang="en-US" i="1" baseline="30000"/>
              <a:t>Y </a:t>
            </a:r>
            <a:r>
              <a:rPr lang="en-US" altLang="en-US" i="1"/>
              <a:t>A</a:t>
            </a:r>
            <a:r>
              <a:rPr lang="en-US" altLang="en-US" i="1" baseline="30000"/>
              <a:t>Y </a:t>
            </a:r>
            <a:r>
              <a:rPr lang="en-US" altLang="en-US"/>
              <a:t>does not survive.</a:t>
            </a:r>
          </a:p>
        </p:txBody>
      </p:sp>
    </p:spTree>
    <p:extLst>
      <p:ext uri="{BB962C8B-B14F-4D97-AF65-F5344CB8AC3E}">
        <p14:creationId xmlns:p14="http://schemas.microsoft.com/office/powerpoint/2010/main" val="1164731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75E82D63-E3F5-CE4E-B9B1-342A16A888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E41442EE-5186-504B-9673-156E082F7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3F018E45-8974-724D-932F-99F64FE974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FB4FE1D-0505-CE43-A252-AC52B687DB19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342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FC1E0C85-4A4C-844A-926B-A35441DC80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8FE8CFA8-4EEC-704F-80D7-1727FCE7E5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6583FC96-33A8-0C4E-8815-44D2431E75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CC63143-AAE6-0F41-9A31-E47878E41BF1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5419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AD878DFB-0329-0446-A37E-DCECC8C1D1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FCC056B4-4D11-404B-A635-14438523E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6AD00454-15E8-874B-8C96-C1C4BD75C3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6EA1D8C-79A8-3C44-A7B3-A7A4D7AD8A02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50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A660C9C4-CD6C-5942-B914-91ED6F811A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6EF22C3E-4273-2B41-B980-F0EC8F50E3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9560AA0E-FE53-F743-92CA-64993CD778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97FBC78-0727-D944-AD24-7C31CEA02B2E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604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1983A692-3ABF-F04F-81FF-A121D8E30A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77588813-4D74-3940-BC95-7D3CEE2A7E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8256BFFC-DCAE-374E-B7BD-1100A55E6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4E0B0DD-F283-704A-89F7-CAFAE8B7EB59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920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F162B25B-8453-DB41-ADEE-FD4A8EE963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C9DF986B-115B-9344-9D85-98737B4E18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9D296BCE-EEA9-FF44-B396-B8B46A839A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F6D365F-B3E2-9D42-BF94-1570386E91FF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125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5D4C9369-8AD6-C840-9029-C189845DB7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BBBC531D-6330-ED4D-895C-432D880F1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BAF74BF1-04C9-1942-9800-558D77425A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8F14E29-8E14-CF4E-B244-166A94AEB17A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214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5CBFA852-2501-344C-BCEA-3B8CA0BCD9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9AC1AC75-826F-0D49-94A8-8EFCE2BC3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928209F4-1A07-A243-8B56-A75AC99253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6A1A086-ED66-A148-9E05-3A092D7F1E57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93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F7B17461-9A38-3142-8866-864B957986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7F50DA42-C3B7-9144-998F-3FF5C0CB2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E80FBCEC-666C-4840-AEF7-C63B4EA4B8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080D99-A0EB-434C-8826-DAD4BF76CCFB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587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>
            <a:extLst>
              <a:ext uri="{FF2B5EF4-FFF2-40B4-BE49-F238E27FC236}">
                <a16:creationId xmlns:a16="http://schemas.microsoft.com/office/drawing/2014/main" id="{4E2FD7AA-BE04-4F4C-ADDD-8135A6877D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>
            <a:extLst>
              <a:ext uri="{FF2B5EF4-FFF2-40B4-BE49-F238E27FC236}">
                <a16:creationId xmlns:a16="http://schemas.microsoft.com/office/drawing/2014/main" id="{87DEDCC5-2425-9446-80E2-50564EA6E6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B3D9BE93-4C1E-8548-8DE2-2B3213F506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37C1D13-38B8-E54B-A127-D4B01A88284E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80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18F71-9C4E-44A9-A342-783EC6932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04D5-5054-435A-A211-32CD5B3D5E5D}" type="datetimeFigureOut">
              <a:rPr lang="en-US" altLang="en-US"/>
              <a:pPr>
                <a:defRPr/>
              </a:pPr>
              <a:t>10/16/19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6BB5E-D1F8-4EB1-8653-82A34B16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58BA6-8061-4ABF-BC57-3FC4EFD6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F650-B2BA-48EC-B475-ACB76B60B9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0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5FF34-4300-4A97-A66B-5A98290DF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37BEB-3793-43E6-BB96-D0FCC118C386}" type="datetimeFigureOut">
              <a:rPr lang="en-US" altLang="en-US"/>
              <a:pPr>
                <a:defRPr/>
              </a:pPr>
              <a:t>10/16/19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7E483-C158-4B52-B6DD-FA99660B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78FA5-D978-46F6-96B6-D823C63F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A0353-0CCE-441F-A7C0-9E244E7A0D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62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E5A78-3DDB-4BBA-AD10-3AAF3B1D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BF4B-9E97-4408-9E11-C7B468A16FEC}" type="datetimeFigureOut">
              <a:rPr lang="en-US" altLang="en-US"/>
              <a:pPr>
                <a:defRPr/>
              </a:pPr>
              <a:t>10/16/19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88F81-C685-4CCF-B435-91EE6C16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2830E-4619-4A14-9F11-549010C4C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D0414-6EE9-4F62-AA21-B423E6F76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4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A7C6D-CBBF-4323-9839-58BC457D6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0A1B3-B5EB-4EFE-A9A1-1EC9C37A7AA1}" type="datetimeFigureOut">
              <a:rPr lang="en-US" altLang="en-US"/>
              <a:pPr>
                <a:defRPr/>
              </a:pPr>
              <a:t>10/16/19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48139-B5C4-47F2-894F-1FABCC2A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A1372-F2B8-47FC-B034-12D28179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3C966-C393-4FB6-8B81-744FE7AD1F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00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C110B-DD2E-4C9C-B63D-9C2743BC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71B45-374B-4E7C-B936-92FA5156DC17}" type="datetimeFigureOut">
              <a:rPr lang="en-US" altLang="en-US"/>
              <a:pPr>
                <a:defRPr/>
              </a:pPr>
              <a:t>10/16/19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7AD27-F437-4B2D-ABD6-830E1F89F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526FE-5930-4227-9741-A2667DAF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95AE-171A-453F-9A65-31BCA20B1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67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829377-EF70-4249-8F76-35F586ED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B9A3-1802-4C8B-BAC6-3411A542377A}" type="datetimeFigureOut">
              <a:rPr lang="en-US" altLang="en-US"/>
              <a:pPr>
                <a:defRPr/>
              </a:pPr>
              <a:t>10/16/19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939EFF-AD78-44B0-A35B-480E720B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C93D91-5D54-471C-B67F-28BBFECD5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261B-1930-42CF-A1BD-8291610822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65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2211FA-53D8-4753-9CA0-A71954934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94061-C2BC-4AC5-AA68-91FF970BD6ED}" type="datetimeFigureOut">
              <a:rPr lang="en-US" altLang="en-US"/>
              <a:pPr>
                <a:defRPr/>
              </a:pPr>
              <a:t>10/16/19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AC4C7C-55F4-43BD-B5AD-2A1FAD16A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588CB8-66C9-4FE7-93A8-D2048D05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B6CD8-FB1A-45D0-9793-0AF4F90E61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87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EBFB474-8A2F-4023-B92D-9F7A516F1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0140B-9DD2-4419-9BF7-D27D53144A62}" type="datetimeFigureOut">
              <a:rPr lang="en-US" altLang="en-US"/>
              <a:pPr>
                <a:defRPr/>
              </a:pPr>
              <a:t>10/16/19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B87FAB-BC2C-4EEE-A12C-3D2AE8764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24F4C0-F271-4B46-8925-71709842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50669-8593-467E-B722-38AFBB8524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6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093D189-F66D-4950-A895-185334F8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E1116-D968-4423-940B-16E3CAC5A774}" type="datetimeFigureOut">
              <a:rPr lang="en-US" altLang="en-US"/>
              <a:pPr>
                <a:defRPr/>
              </a:pPr>
              <a:t>10/16/19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824DE60-65A3-42ED-AF2A-1DE5E349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FCAFE95-8D5D-40A1-9119-52F27AC9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C4A43-0D9C-4EA2-BFE0-32EE84EA62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5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F52DE7-5B78-4CE1-A79D-A4F17BB4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9AEBA-562D-48D4-A2A9-2102C7685962}" type="datetimeFigureOut">
              <a:rPr lang="en-US" altLang="en-US"/>
              <a:pPr>
                <a:defRPr/>
              </a:pPr>
              <a:t>10/16/19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BFD1CC-643F-4EA6-B348-C1133530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98ACFE-1129-4639-870C-486A9AC5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0481C-81C0-4A20-84F1-2120ADB1B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47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01D9B9-526D-411F-96A4-8BB32B0CA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E4038-7BCD-488E-BEE3-40BF2B2189AE}" type="datetimeFigureOut">
              <a:rPr lang="en-US" altLang="en-US"/>
              <a:pPr>
                <a:defRPr/>
              </a:pPr>
              <a:t>10/16/19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3F24A2-B383-42A2-B93D-3C6178D90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F1B2C6-230E-4670-9FD1-534E1CCE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C9F5D-27B3-40E8-A66C-354AA23D2F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1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E618B5-F462-420B-A633-0897308108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BF4E343-45D3-4902-802F-1B21B589E1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809AD-38E2-5342-AB79-0B062BB33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F70F369-C911-4CFF-9130-84EABB09D334}" type="datetimeFigureOut">
              <a:rPr lang="en-US" altLang="en-US"/>
              <a:pPr>
                <a:defRPr/>
              </a:pPr>
              <a:t>10/16/19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9167A-C6C4-9148-8C85-A40DC8FB5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5FACB-30E1-774C-9284-202A4CC2B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A3860FF-4679-46A8-A755-F2C5FE14F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belprize.org/educational/medicine/bloodtypinggam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belprize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426ED0D5-7FC6-4CA1-BC65-B2248FD0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MS PGothic"/>
              </a:rPr>
              <a:t>Lecture 18</a:t>
            </a:r>
            <a:br>
              <a:rPr lang="en-US" altLang="en-US" dirty="0"/>
            </a:br>
            <a:r>
              <a:rPr lang="en-US" altLang="en-US" dirty="0">
                <a:ea typeface="MS PGothic"/>
              </a:rPr>
              <a:t>October 16, 2019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0B3BB630-F523-3E4C-9710-40C1DE4FC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/>
          <a:lstStyle/>
          <a:p>
            <a:pPr marL="457200" lvl="1" indent="0">
              <a:buNone/>
              <a:defRPr/>
            </a:pPr>
            <a:r>
              <a:rPr lang="en-US" dirty="0">
                <a:ea typeface="MS PGothic" charset="0"/>
              </a:rPr>
              <a:t>Exam 2 Returned Friday, if possible.</a:t>
            </a:r>
          </a:p>
          <a:p>
            <a:pPr marL="457200" lvl="1" indent="0">
              <a:buNone/>
              <a:defRPr/>
            </a:pPr>
            <a:endParaRPr lang="en-US" dirty="0">
              <a:ea typeface="MS PGothic" charset="0"/>
            </a:endParaRPr>
          </a:p>
          <a:p>
            <a:pPr marL="457200" lvl="1" indent="0">
              <a:buNone/>
              <a:defRPr/>
            </a:pPr>
            <a:r>
              <a:rPr lang="en-US" dirty="0">
                <a:ea typeface="MS PGothic" charset="0"/>
              </a:rPr>
              <a:t>Tomorrow—Lab on Human traits.  Should be time to do some Drosophila work.</a:t>
            </a:r>
          </a:p>
          <a:p>
            <a:pPr marL="457200" lvl="1" indent="0">
              <a:buNone/>
              <a:defRPr/>
            </a:pPr>
            <a:endParaRPr lang="en-US" dirty="0">
              <a:ea typeface="MS PGothic" charset="0"/>
            </a:endParaRPr>
          </a:p>
          <a:p>
            <a:pPr marL="457200" lvl="1" indent="0">
              <a:buNone/>
              <a:defRPr/>
            </a:pPr>
            <a:endParaRPr lang="en-US" dirty="0">
              <a:ea typeface="MS PGothic" charset="0"/>
            </a:endParaRPr>
          </a:p>
          <a:p>
            <a:pPr>
              <a:defRPr/>
            </a:pPr>
            <a:endParaRPr lang="en-US" dirty="0">
              <a:ea typeface="MS PGothic" charset="0"/>
            </a:endParaRPr>
          </a:p>
          <a:p>
            <a:pPr>
              <a:defRPr/>
            </a:pPr>
            <a:endParaRPr lang="en-US" dirty="0">
              <a:ea typeface="MS PGothic" charset="0"/>
            </a:endParaRPr>
          </a:p>
          <a:p>
            <a:pPr>
              <a:defRPr/>
            </a:pPr>
            <a:endParaRPr lang="en-US" dirty="0">
              <a:ea typeface="MS PGothic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CCBFE316-0D57-7A45-8F15-DCEB670A7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</a:t>
            </a:r>
            <a:r>
              <a:rPr lang="is-IS" altLang="en-US"/>
              <a:t>…what happened?</a:t>
            </a:r>
            <a:endParaRPr lang="en-US" altLang="en-US"/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660712F5-DEE2-D841-AB3A-7FCD218E4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r>
              <a:rPr lang="en-US" altLang="en-US" dirty="0"/>
              <a:t>Some immunology background….Usually white blood cells called B-cells produce antibodies only after something foreign enters our bodies---like a virus. </a:t>
            </a:r>
          </a:p>
          <a:p>
            <a:pPr marL="0" indent="0">
              <a:buNone/>
            </a:pPr>
            <a:r>
              <a:rPr lang="en-US" altLang="en-US" dirty="0"/>
              <a:t>e.g. Vaccines—like the influenza virus shot uses killed or inactivated forms of viruses.</a:t>
            </a:r>
          </a:p>
          <a:p>
            <a:r>
              <a:rPr lang="en-US" altLang="en-US" dirty="0"/>
              <a:t>Antibodies are very specific and bind the </a:t>
            </a:r>
            <a:r>
              <a:rPr lang="en-US" altLang="en-US" u="sng" dirty="0"/>
              <a:t>foreign antigen </a:t>
            </a:r>
            <a:r>
              <a:rPr lang="en-US" altLang="en-US" dirty="0"/>
              <a:t>to inactivate it. (Influenza virus will cause some B-cells to make anti-flu antibodies)</a:t>
            </a:r>
          </a:p>
        </p:txBody>
      </p:sp>
    </p:spTree>
    <p:extLst>
      <p:ext uri="{BB962C8B-B14F-4D97-AF65-F5344CB8AC3E}">
        <p14:creationId xmlns:p14="http://schemas.microsoft.com/office/powerpoint/2010/main" val="298394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9238EC7-C754-1A49-8CAD-B62C8A9E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</a:rPr>
              <a:t>But why would humans have anti-A, and/or anti-B antibodies in their serum?  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2E74879A-5116-0249-88B1-AEFD6DDCF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Unusual phenomenon.  Humans make anti-A and anti-B antibodies </a:t>
            </a:r>
            <a:r>
              <a:rPr lang="en-US" altLang="en-US" i="1"/>
              <a:t>without</a:t>
            </a:r>
            <a:r>
              <a:rPr lang="en-US" altLang="en-US"/>
              <a:t> known prior exposure to the antigens.</a:t>
            </a:r>
          </a:p>
          <a:p>
            <a:r>
              <a:rPr lang="en-US" altLang="en-US"/>
              <a:t>Cause rbcs to agglutinate (clump together) </a:t>
            </a:r>
          </a:p>
          <a:p>
            <a:r>
              <a:rPr lang="en-US" altLang="en-US"/>
              <a:t>Fatal in blood transfusions with incompatible blood types</a:t>
            </a:r>
          </a:p>
        </p:txBody>
      </p:sp>
    </p:spTree>
    <p:extLst>
      <p:ext uri="{BB962C8B-B14F-4D97-AF65-F5344CB8AC3E}">
        <p14:creationId xmlns:p14="http://schemas.microsoft.com/office/powerpoint/2010/main" val="1795538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763DBF21-C6B8-1B42-83E8-301C50EAA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of all blood types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83A772DD-359C-4548-8CF7-B9F0F19C7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71600"/>
            <a:ext cx="8839200" cy="46482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400" b="1" u="sng"/>
              <a:t>Blood type</a:t>
            </a:r>
            <a:r>
              <a:rPr lang="en-US" altLang="en-US" sz="2400" b="1"/>
              <a:t>	</a:t>
            </a:r>
            <a:r>
              <a:rPr lang="en-US" altLang="en-US" sz="2400" b="1" u="sng"/>
              <a:t>rbc antigen</a:t>
            </a:r>
            <a:r>
              <a:rPr lang="en-US" altLang="en-US" sz="2400" b="1"/>
              <a:t>	</a:t>
            </a:r>
            <a:r>
              <a:rPr lang="en-US" altLang="en-US" sz="2400" b="1" u="sng"/>
              <a:t>antibody produced     </a:t>
            </a:r>
            <a:r>
              <a:rPr lang="en-US" altLang="en-US" sz="1400" b="1" u="sng"/>
              <a:t>result as  transfusion recipient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/>
              <a:t>  A		              A			anti-B		</a:t>
            </a:r>
            <a:r>
              <a:rPr lang="en-US" altLang="en-US" sz="1800"/>
              <a:t>agglutinates B RBCs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/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/>
              <a:t>  B			B			anti-A		</a:t>
            </a:r>
            <a:r>
              <a:rPr lang="en-US" altLang="en-US" sz="1800"/>
              <a:t>agglutinates A RBCs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/>
          </a:p>
          <a:p>
            <a:pPr>
              <a:buFont typeface="Arial" panose="020B0604020202020204" pitchFamily="34" charset="0"/>
              <a:buNone/>
            </a:pPr>
            <a:endParaRPr lang="en-US" altLang="en-US" sz="2400"/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/>
              <a:t>AB		         A and B		             none	 	</a:t>
            </a:r>
            <a:r>
              <a:rPr lang="en-US" altLang="en-US" sz="1800"/>
              <a:t>no agglutination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/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/>
              <a:t>O 		       no A nor B		anti-A and anti-B	</a:t>
            </a:r>
            <a:r>
              <a:rPr lang="en-US" altLang="en-US" sz="1800"/>
              <a:t>agglutinates A, B, 								AB  RBCs</a:t>
            </a:r>
          </a:p>
        </p:txBody>
      </p:sp>
    </p:spTree>
    <p:extLst>
      <p:ext uri="{BB962C8B-B14F-4D97-AF65-F5344CB8AC3E}">
        <p14:creationId xmlns:p14="http://schemas.microsoft.com/office/powerpoint/2010/main" val="1793280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02FCECB1-C750-AB4B-8335-D41B39CD4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Blood type compatibility---practice!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09B762A3-5FF9-DC4B-AEA2-D0D6B2B272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/>
              <a:t>Must consider 2 things before blood transfusions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en-US" altLang="en-US"/>
              <a:t>Which, if any antigens are on the rbcs of the </a:t>
            </a:r>
            <a:r>
              <a:rPr lang="en-US" altLang="en-US">
                <a:solidFill>
                  <a:srgbClr val="CC3300"/>
                </a:solidFill>
              </a:rPr>
              <a:t>donor? </a:t>
            </a:r>
            <a:r>
              <a:rPr lang="en-US" altLang="en-US"/>
              <a:t>(Donor only gives cells)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endParaRPr lang="en-US" altLang="en-US"/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en-US" altLang="en-US"/>
              <a:t>Which, if any antibodies will be present in the </a:t>
            </a:r>
            <a:r>
              <a:rPr lang="en-US" altLang="en-US">
                <a:solidFill>
                  <a:srgbClr val="CC3300"/>
                </a:solidFill>
              </a:rPr>
              <a:t>recipient's</a:t>
            </a:r>
            <a:r>
              <a:rPr lang="en-US" altLang="en-US"/>
              <a:t> serum. (donors cells will combine with the recipient</a:t>
            </a:r>
            <a:r>
              <a:rPr lang="ja-JP" altLang="en-US"/>
              <a:t>’</a:t>
            </a:r>
            <a:r>
              <a:rPr lang="en-US" altLang="ja-JP"/>
              <a:t>s serum)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589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>
            <a:extLst>
              <a:ext uri="{FF2B5EF4-FFF2-40B4-BE49-F238E27FC236}">
                <a16:creationId xmlns:a16="http://schemas.microsoft.com/office/drawing/2014/main" id="{AE739242-A2F3-754C-AFBF-1C9423A1C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5486400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945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2D2BDFF1-B3EE-1046-AB65-046DCF338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Try the blood typing game at:</a:t>
            </a:r>
            <a:br>
              <a:rPr lang="en-US" altLang="en-US"/>
            </a:br>
            <a:r>
              <a:rPr lang="en-US" altLang="en-US"/>
              <a:t>Nobelprize.org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11F05A27-D42B-B842-AC36-0D671EB1C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hlinkClick r:id="rId2"/>
              </a:rPr>
              <a:t>http://www.nobelprize.org/educational/medicine/bloodtypinggame/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775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24D3F489-4B64-AC44-AF37-1C44C26B2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important rbc antigens…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03401B0E-A09E-CC4F-9302-10D1079AC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Another antigen, called D-antigen/rhesus factor/Rh factor is present on rbcs</a:t>
            </a:r>
          </a:p>
          <a:p>
            <a:r>
              <a:rPr lang="en-US" altLang="en-US"/>
              <a:t>Controlled by other genes (not I-gene)</a:t>
            </a:r>
          </a:p>
          <a:p>
            <a:r>
              <a:rPr lang="en-US" altLang="en-US"/>
              <a:t>Some people express Rh antigen on rbcs (Rh-positive), some lack the antigen (Rh-negative)</a:t>
            </a:r>
          </a:p>
          <a:p>
            <a:r>
              <a:rPr lang="en-US" altLang="en-US"/>
              <a:t>Important in women during pregnancy</a:t>
            </a:r>
          </a:p>
          <a:p>
            <a:pPr lvl="1"/>
            <a:r>
              <a:rPr lang="en-US" altLang="en-US"/>
              <a:t>Fatal condition for fetus in cases of </a:t>
            </a:r>
            <a:r>
              <a:rPr lang="en-US" altLang="en-US">
                <a:solidFill>
                  <a:srgbClr val="CC3300"/>
                </a:solidFill>
              </a:rPr>
              <a:t>Rh incompatibility</a:t>
            </a:r>
          </a:p>
        </p:txBody>
      </p:sp>
    </p:spTree>
    <p:extLst>
      <p:ext uri="{BB962C8B-B14F-4D97-AF65-F5344CB8AC3E}">
        <p14:creationId xmlns:p14="http://schemas.microsoft.com/office/powerpoint/2010/main" val="3927658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9E589B6B-586E-AF45-82BD-6B6A3035C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Rh incompatibility </a:t>
            </a:r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946E7778-506B-2841-9087-3F5E4B1CA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Rh-negative mother conceives an Rh-positive child.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Normally blood from fetus and mother never comes in direct contact because of the placenta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At birth, however, placenta often ruptures and fetal rbcs may enter the mother</a:t>
            </a:r>
            <a:r>
              <a:rPr lang="ja-JP" altLang="en-US"/>
              <a:t>’</a:t>
            </a:r>
            <a:r>
              <a:rPr lang="en-US" altLang="ja-JP"/>
              <a:t>s circulation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Mother, who lacks Rh antigen sees it as </a:t>
            </a:r>
            <a:r>
              <a:rPr lang="ja-JP" altLang="en-US"/>
              <a:t>“</a:t>
            </a:r>
            <a:r>
              <a:rPr lang="en-US" altLang="ja-JP"/>
              <a:t>foreign</a:t>
            </a:r>
            <a:r>
              <a:rPr lang="ja-JP" altLang="en-US"/>
              <a:t>”</a:t>
            </a:r>
            <a:r>
              <a:rPr lang="en-US" altLang="ja-JP"/>
              <a:t> and begins to make  anti Rh-antibodies.  These antibodies can lyse/destroy rbcs with Rh antigen on them.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192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39B169AF-A4CC-BA40-8D9D-DA698C9D0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 problem?...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EF2B40CC-1766-3F4F-9985-2C7792126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baby is born…no problem for that baby.</a:t>
            </a:r>
          </a:p>
          <a:p>
            <a:endParaRPr lang="en-US" altLang="en-US"/>
          </a:p>
          <a:p>
            <a:r>
              <a:rPr lang="en-US" altLang="en-US"/>
              <a:t>Subsequent pregnancies---Rh+ fetuses will produce rbcs with Rh antigen.  Mother will now have ability to make antibodies  and destroy these cells.</a:t>
            </a:r>
          </a:p>
          <a:p>
            <a:pPr lvl="1"/>
            <a:r>
              <a:rPr lang="en-US" altLang="en-US"/>
              <a:t>Hemolytic anemia of the newborn.  Fatal.</a:t>
            </a:r>
          </a:p>
        </p:txBody>
      </p:sp>
    </p:spTree>
    <p:extLst>
      <p:ext uri="{BB962C8B-B14F-4D97-AF65-F5344CB8AC3E}">
        <p14:creationId xmlns:p14="http://schemas.microsoft.com/office/powerpoint/2010/main" val="2589730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>
            <a:extLst>
              <a:ext uri="{FF2B5EF4-FFF2-40B4-BE49-F238E27FC236}">
                <a16:creationId xmlns:a16="http://schemas.microsoft.com/office/drawing/2014/main" id="{342C692D-146E-284F-A206-617712823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82600"/>
            <a:ext cx="84455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633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6DDE-0046-E149-83F9-ABA19036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https://www.nobelprize.org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14865-00AB-AD4C-B2FA-950DE56D8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Nobel Prize week!!! </a:t>
            </a:r>
          </a:p>
          <a:p>
            <a:pPr lvl="1"/>
            <a:r>
              <a:rPr lang="en-US" b="1" dirty="0"/>
              <a:t>Prize in Medicine and Physiology-</a:t>
            </a:r>
            <a:r>
              <a:rPr lang="en-US" dirty="0"/>
              <a:t>—3 scientists who study hypoxia. Low oxygen.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Nobel Prize in Physics</a:t>
            </a:r>
            <a:r>
              <a:rPr lang="en-US" dirty="0"/>
              <a:t>—For discovery of first planet orbiting a star in a solar system outside our own.</a:t>
            </a:r>
          </a:p>
          <a:p>
            <a:pPr lvl="1"/>
            <a:r>
              <a:rPr lang="en-US" b="1" dirty="0"/>
              <a:t>Nobel Prize in Chemistry</a:t>
            </a:r>
            <a:r>
              <a:rPr lang="en-US" dirty="0"/>
              <a:t>—for development of lithium-ion batteries.  Thank them when recharging ANYTHING today.</a:t>
            </a:r>
          </a:p>
        </p:txBody>
      </p:sp>
    </p:spTree>
    <p:extLst>
      <p:ext uri="{BB962C8B-B14F-4D97-AF65-F5344CB8AC3E}">
        <p14:creationId xmlns:p14="http://schemas.microsoft.com/office/powerpoint/2010/main" val="3963733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FFF83EC8-36ED-F443-A92A-D1B539D2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Solution?...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933F8455-929B-644F-B167-03A2CC6CB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Now can give Rh- mother a substance</a:t>
            </a:r>
            <a:r>
              <a:rPr lang="en-US" altLang="en-US">
                <a:solidFill>
                  <a:srgbClr val="FF0000"/>
                </a:solidFill>
              </a:rPr>
              <a:t> Rhogam</a:t>
            </a:r>
            <a:r>
              <a:rPr lang="en-US" altLang="en-US"/>
              <a:t> that lyses and destroys any Rh+ fetal cells from the baby before mother can mount her own antibody response.</a:t>
            </a:r>
          </a:p>
          <a:p>
            <a:endParaRPr lang="en-US" altLang="en-US"/>
          </a:p>
          <a:p>
            <a:r>
              <a:rPr lang="en-US" altLang="en-US"/>
              <a:t>What is the substance?  Dose of anti-Rh antibodies.  Seek out baby</a:t>
            </a:r>
            <a:r>
              <a:rPr lang="ja-JP" altLang="en-US"/>
              <a:t>’</a:t>
            </a:r>
            <a:r>
              <a:rPr lang="en-US" altLang="ja-JP"/>
              <a:t>s cells and destroy, but do not last long enough to affect a second pregnancy.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532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>
            <a:extLst>
              <a:ext uri="{FF2B5EF4-FFF2-40B4-BE49-F238E27FC236}">
                <a16:creationId xmlns:a16="http://schemas.microsoft.com/office/drawing/2014/main" id="{B13AC62B-7EB6-824A-9482-7EDD9CED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763905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72D6D26-FC4E-D148-896F-C6850A76EBEC}"/>
              </a:ext>
            </a:extLst>
          </p:cNvPr>
          <p:cNvSpPr/>
          <p:nvPr/>
        </p:nvSpPr>
        <p:spPr>
          <a:xfrm>
            <a:off x="5562600" y="0"/>
            <a:ext cx="4267200" cy="556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467" name="TextBox 3">
            <a:extLst>
              <a:ext uri="{FF2B5EF4-FFF2-40B4-BE49-F238E27FC236}">
                <a16:creationId xmlns:a16="http://schemas.microsoft.com/office/drawing/2014/main" id="{705822CD-295F-C74D-A481-E283FBC03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590800"/>
            <a:ext cx="266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Destroys fetal cells before Mother</a:t>
            </a:r>
            <a:r>
              <a:rPr lang="ja-JP" altLang="en-US" sz="1800">
                <a:solidFill>
                  <a:srgbClr val="FF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B-cells are activated and begin making antibodies</a:t>
            </a:r>
            <a:endParaRPr lang="en-US" altLang="en-US" sz="1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794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D8CFA88F-BDB5-1D40-B861-00CB74AE6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Beyond this class</a:t>
            </a:r>
            <a:r>
              <a:rPr lang="is-IS" altLang="en-US"/>
              <a:t>…</a:t>
            </a:r>
            <a:endParaRPr lang="en-US" altLang="en-US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A78016C5-64F9-7A42-BBA6-6F1514709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You will find many post graduate tests include some questions that test your understanding of blood type genetics and blood type compatibility</a:t>
            </a:r>
            <a:r>
              <a:rPr lang="is-IS" altLang="en-US" dirty="0"/>
              <a:t>…Many graduates report the importance of committing this info to memory! (Commit the concept to memory so it can be applied to future questions).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0372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8381619F-497C-004E-8DEC-084058E6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(more) Extension #4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14CC3F5D-33C9-1A4A-B0DB-0C4086989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Genes with multiple alleles (examples)</a:t>
            </a:r>
          </a:p>
          <a:p>
            <a:pPr lvl="1" eaLnBrk="1" hangingPunct="1"/>
            <a:r>
              <a:rPr lang="en-US" altLang="en-US"/>
              <a:t>I gene (A, B, O) alleles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 i="1"/>
              <a:t>White</a:t>
            </a:r>
            <a:r>
              <a:rPr lang="en-US" altLang="en-US"/>
              <a:t>  gene (locus) in </a:t>
            </a:r>
            <a:r>
              <a:rPr lang="en-US" altLang="en-US" i="1"/>
              <a:t>Drosophila </a:t>
            </a:r>
            <a:r>
              <a:rPr lang="en-US" altLang="en-US"/>
              <a:t>(100+ alleles which give variation to the wild-type (brick red) color).  Variation at this gene gives possibility of many different eye colors/patterns.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i="1"/>
          </a:p>
          <a:p>
            <a:pPr lvl="1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893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7">
            <a:extLst>
              <a:ext uri="{FF2B5EF4-FFF2-40B4-BE49-F238E27FC236}">
                <a16:creationId xmlns:a16="http://schemas.microsoft.com/office/drawing/2014/main" id="{FBBE05DE-CC70-9249-A430-F53EB18B3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114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D53D21"/>
                </a:solidFill>
                <a:latin typeface="Arial" panose="020B0604020202020204" pitchFamily="34" charset="0"/>
              </a:rPr>
              <a:t>Table 4.2</a:t>
            </a:r>
          </a:p>
        </p:txBody>
      </p:sp>
      <p:sp>
        <p:nvSpPr>
          <p:cNvPr id="24579" name="Rectangle 10">
            <a:extLst>
              <a:ext uri="{FF2B5EF4-FFF2-40B4-BE49-F238E27FC236}">
                <a16:creationId xmlns:a16="http://schemas.microsoft.com/office/drawing/2014/main" id="{DDDF3DB0-B8FC-5F47-882E-083D47B40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lvl="1" eaLnBrk="1" hangingPunct="1">
              <a:buFontTx/>
              <a:buNone/>
            </a:pPr>
            <a:endParaRPr lang="en-US" altLang="en-US"/>
          </a:p>
        </p:txBody>
      </p:sp>
      <p:pic>
        <p:nvPicPr>
          <p:cNvPr id="24580" name="Picture 11">
            <a:extLst>
              <a:ext uri="{FF2B5EF4-FFF2-40B4-BE49-F238E27FC236}">
                <a16:creationId xmlns:a16="http://schemas.microsoft.com/office/drawing/2014/main" id="{D8AE6921-2704-0949-9FE6-2CD8ED101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6"/>
          <a:stretch>
            <a:fillRect/>
          </a:stretch>
        </p:blipFill>
        <p:spPr bwMode="auto">
          <a:xfrm>
            <a:off x="304800" y="612775"/>
            <a:ext cx="853281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986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BAA23F6A-AD16-1C45-896D-753213B99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White-apricot, white-blood, white-eosin</a:t>
            </a:r>
          </a:p>
        </p:txBody>
      </p:sp>
      <p:pic>
        <p:nvPicPr>
          <p:cNvPr id="26627" name="Content Placeholder 3">
            <a:extLst>
              <a:ext uri="{FF2B5EF4-FFF2-40B4-BE49-F238E27FC236}">
                <a16:creationId xmlns:a16="http://schemas.microsoft.com/office/drawing/2014/main" id="{7E4834EA-ED3C-0344-863C-577C8BB1CC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497" r="-264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5358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87017CE6-AFCD-834F-8F00-BD797CBD5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happening at the molecular level?…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B3705004-AA7F-8B4A-80B5-C2ED3D199EB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lvl="3" eaLnBrk="1" hangingPunct="1">
              <a:buFont typeface="Arial" panose="020B0604020202020204" pitchFamily="34" charset="0"/>
              <a:buNone/>
            </a:pPr>
            <a:r>
              <a:rPr lang="en-US" altLang="en-US" sz="3200" dirty="0"/>
              <a:t>Drosophila chromosome 4/(X)</a:t>
            </a:r>
          </a:p>
        </p:txBody>
      </p:sp>
      <p:grpSp>
        <p:nvGrpSpPr>
          <p:cNvPr id="27652" name="Group 15">
            <a:extLst>
              <a:ext uri="{FF2B5EF4-FFF2-40B4-BE49-F238E27FC236}">
                <a16:creationId xmlns:a16="http://schemas.microsoft.com/office/drawing/2014/main" id="{DE711B8C-3C52-314E-9499-B728C0593EF2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1676400"/>
            <a:ext cx="152400" cy="3886200"/>
            <a:chOff x="6705600" y="1981200"/>
            <a:chExt cx="152400" cy="3886200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5F09E9C0-374B-A444-97A1-A8ACBED380CF}"/>
                </a:ext>
              </a:extLst>
            </p:cNvPr>
            <p:cNvGrpSpPr/>
            <p:nvPr/>
          </p:nvGrpSpPr>
          <p:grpSpPr>
            <a:xfrm>
              <a:off x="6705600" y="1981200"/>
              <a:ext cx="152400" cy="3886200"/>
              <a:chOff x="1752600" y="1981200"/>
              <a:chExt cx="152400" cy="3886200"/>
            </a:xfrm>
            <a:solidFill>
              <a:schemeClr val="bg1"/>
            </a:solidFill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60A6641-FB03-B84C-AD27-5264CDEE40B8}"/>
                  </a:ext>
                </a:extLst>
              </p:cNvPr>
              <p:cNvSpPr/>
              <p:nvPr/>
            </p:nvSpPr>
            <p:spPr>
              <a:xfrm>
                <a:off x="1752600" y="1981200"/>
                <a:ext cx="152400" cy="10668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2C6F4EF-6BE3-3D4F-82AF-7AF10E7B2FEF}"/>
                  </a:ext>
                </a:extLst>
              </p:cNvPr>
              <p:cNvSpPr/>
              <p:nvPr/>
            </p:nvSpPr>
            <p:spPr>
              <a:xfrm>
                <a:off x="1752600" y="3048000"/>
                <a:ext cx="152400" cy="2819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28D326D-B796-154D-BC2C-ADDBACA3E0A9}"/>
                </a:ext>
              </a:extLst>
            </p:cNvPr>
            <p:cNvCxnSpPr/>
            <p:nvPr/>
          </p:nvCxnSpPr>
          <p:spPr>
            <a:xfrm>
              <a:off x="6705600" y="4953000"/>
              <a:ext cx="1524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52C654-9B0E-AF44-9596-270BE43E2CC5}"/>
              </a:ext>
            </a:extLst>
          </p:cNvPr>
          <p:cNvCxnSpPr/>
          <p:nvPr/>
        </p:nvCxnSpPr>
        <p:spPr>
          <a:xfrm>
            <a:off x="5105400" y="4648200"/>
            <a:ext cx="1981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TextBox 13">
            <a:extLst>
              <a:ext uri="{FF2B5EF4-FFF2-40B4-BE49-F238E27FC236}">
                <a16:creationId xmlns:a16="http://schemas.microsoft.com/office/drawing/2014/main" id="{E3DD417D-6443-5642-B2AB-0C67159B8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4196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White gene locus</a:t>
            </a:r>
          </a:p>
        </p:txBody>
      </p:sp>
      <p:sp>
        <p:nvSpPr>
          <p:cNvPr id="27655" name="TextBox 14">
            <a:extLst>
              <a:ext uri="{FF2B5EF4-FFF2-40B4-BE49-F238E27FC236}">
                <a16:creationId xmlns:a16="http://schemas.microsoft.com/office/drawing/2014/main" id="{BB89AA62-2C42-F947-AB52-48F8BCC87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05400"/>
            <a:ext cx="502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Gene has been altered (mutated ) multiple times over time, resulting in many variations in a protein that controls eye color.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BEFD78-5981-A344-A6C7-64459FBF704D}"/>
              </a:ext>
            </a:extLst>
          </p:cNvPr>
          <p:cNvSpPr txBox="1"/>
          <p:nvPr/>
        </p:nvSpPr>
        <p:spPr>
          <a:xfrm>
            <a:off x="7162800" y="563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334275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C6072DCD-6739-9E49-8C44-2518AA227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A gene in mammals also shows 100s of alleles 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2E15F7E4-15F2-5F48-91F9-FE08AAB35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/>
              <a:t>	Major histocompatability complex (</a:t>
            </a:r>
            <a:r>
              <a:rPr lang="en-US" altLang="en-US" sz="2400">
                <a:solidFill>
                  <a:srgbClr val="FF0000"/>
                </a:solidFill>
              </a:rPr>
              <a:t>MHC</a:t>
            </a:r>
            <a:r>
              <a:rPr lang="en-US" altLang="en-US" sz="2400"/>
              <a:t>)</a:t>
            </a:r>
          </a:p>
          <a:p>
            <a:pPr lvl="1" eaLnBrk="1" hangingPunct="1"/>
            <a:r>
              <a:rPr lang="en-US" altLang="en-US" sz="2400"/>
              <a:t>Gene encoding a protein needed for immune responses.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sz="2400"/>
          </a:p>
          <a:p>
            <a:pPr lvl="1" eaLnBrk="1" hangingPunct="1"/>
            <a:r>
              <a:rPr lang="en-US" altLang="en-US" sz="2400"/>
              <a:t>Shows such variability to allow the population to effectively deal with many pathogens</a:t>
            </a:r>
          </a:p>
          <a:p>
            <a:pPr lvl="1" eaLnBrk="1" hangingPunct="1"/>
            <a:endParaRPr lang="en-US" altLang="en-US" sz="2400"/>
          </a:p>
          <a:p>
            <a:pPr lvl="1" eaLnBrk="1" hangingPunct="1"/>
            <a:r>
              <a:rPr lang="en-US" altLang="en-US" sz="2400"/>
              <a:t>Gene is so variable (polymorphic) that few unrelated people share the same MHC genotype. (Virtually everyone is a heterozygote).</a:t>
            </a:r>
          </a:p>
        </p:txBody>
      </p:sp>
    </p:spTree>
    <p:extLst>
      <p:ext uri="{BB962C8B-B14F-4D97-AF65-F5344CB8AC3E}">
        <p14:creationId xmlns:p14="http://schemas.microsoft.com/office/powerpoint/2010/main" val="1026132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CAFB27AC-47A3-E44A-B66D-BC32049E3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br>
              <a:rPr lang="en-US" altLang="en-US" sz="2400"/>
            </a:br>
            <a:br>
              <a:rPr lang="en-US" altLang="en-US" sz="2400"/>
            </a:br>
            <a:r>
              <a:rPr lang="en-US" altLang="en-US" sz="3200"/>
              <a:t>Why do we care about MHC?...</a:t>
            </a:r>
            <a:br>
              <a:rPr lang="en-US" altLang="en-US" sz="2400"/>
            </a:br>
            <a:endParaRPr lang="en-US" altLang="en-US"/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F89FF939-E51B-7642-BDB0-6BDBBB19C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Important in normal immunity</a:t>
            </a:r>
          </a:p>
          <a:p>
            <a:pPr eaLnBrk="1" hangingPunct="1"/>
            <a:r>
              <a:rPr lang="en-US" altLang="en-US"/>
              <a:t>We have discovered it is reason that tissue transplants fail.   Some MHC proteins must be identical for the recipient to accept donated tissue.</a:t>
            </a:r>
          </a:p>
          <a:p>
            <a:pPr lvl="1" eaLnBrk="1" hangingPunct="1"/>
            <a:r>
              <a:rPr lang="ja-JP" altLang="en-US"/>
              <a:t>“</a:t>
            </a:r>
            <a:r>
              <a:rPr lang="en-US" altLang="ja-JP"/>
              <a:t>tissue match</a:t>
            </a:r>
            <a:r>
              <a:rPr lang="ja-JP" altLang="en-US"/>
              <a:t>”</a:t>
            </a:r>
            <a:r>
              <a:rPr lang="en-US" altLang="ja-JP"/>
              <a:t>  is really MHC match.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Why do we often arrange tissue transplants with family members?...</a:t>
            </a:r>
          </a:p>
        </p:txBody>
      </p:sp>
    </p:spTree>
    <p:extLst>
      <p:ext uri="{BB962C8B-B14F-4D97-AF65-F5344CB8AC3E}">
        <p14:creationId xmlns:p14="http://schemas.microsoft.com/office/powerpoint/2010/main" val="1653534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18B33F2B-7D60-964A-B208-600737880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04800"/>
            <a:ext cx="8458200" cy="2697163"/>
          </a:xfrm>
        </p:spPr>
        <p:txBody>
          <a:bodyPr/>
          <a:lstStyle/>
          <a:p>
            <a:r>
              <a:rPr lang="en-US" altLang="en-US" sz="2800"/>
              <a:t>Think of just one MHC gene</a:t>
            </a:r>
            <a:br>
              <a:rPr lang="en-US" altLang="en-US" sz="2800"/>
            </a:br>
            <a:r>
              <a:rPr lang="en-US" altLang="en-US" sz="2800"/>
              <a:t>Theoretically, you could match  your siblings.  You have a 25% chance of matching one of your siblings (4 unique genotypes</a:t>
            </a:r>
            <a:r>
              <a:rPr lang="en-US" altLang="en-US" sz="3600"/>
              <a:t>).</a:t>
            </a:r>
          </a:p>
        </p:txBody>
      </p:sp>
      <p:pic>
        <p:nvPicPr>
          <p:cNvPr id="33795" name="Content Placeholder 3">
            <a:extLst>
              <a:ext uri="{FF2B5EF4-FFF2-40B4-BE49-F238E27FC236}">
                <a16:creationId xmlns:a16="http://schemas.microsoft.com/office/drawing/2014/main" id="{DAEAD907-267D-C541-8997-F8E4CDD1E1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" b="4243"/>
          <a:stretch>
            <a:fillRect/>
          </a:stretch>
        </p:blipFill>
        <p:spPr>
          <a:xfrm>
            <a:off x="457200" y="2514600"/>
            <a:ext cx="7696200" cy="4232275"/>
          </a:xfrm>
        </p:spPr>
      </p:pic>
    </p:spTree>
    <p:extLst>
      <p:ext uri="{BB962C8B-B14F-4D97-AF65-F5344CB8AC3E}">
        <p14:creationId xmlns:p14="http://schemas.microsoft.com/office/powerpoint/2010/main" val="156143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B663-3C31-1F49-9DAA-2D7806DA1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 will discuss…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BE725-29CB-6140-B3AE-CB9BC52A4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Literature</a:t>
            </a:r>
            <a:r>
              <a:rPr lang="en-US" dirty="0"/>
              <a:t>---Olga </a:t>
            </a:r>
            <a:r>
              <a:rPr lang="en-US" dirty="0" err="1"/>
              <a:t>Tokarczuk</a:t>
            </a:r>
            <a:r>
              <a:rPr lang="en-US" dirty="0"/>
              <a:t> (Poland) and Peter </a:t>
            </a:r>
            <a:r>
              <a:rPr lang="en-US" dirty="0" err="1"/>
              <a:t>Handke</a:t>
            </a:r>
            <a:r>
              <a:rPr lang="en-US" dirty="0"/>
              <a:t> (Austria)</a:t>
            </a:r>
          </a:p>
          <a:p>
            <a:r>
              <a:rPr lang="en-US" b="1" dirty="0"/>
              <a:t>Peace</a:t>
            </a:r>
            <a:r>
              <a:rPr lang="en-US" dirty="0"/>
              <a:t>---Abiy Ahmed Ali (Ethiopian prime minister)---Peace between Ethiopia and Eritrea—border initiative</a:t>
            </a:r>
          </a:p>
          <a:p>
            <a:r>
              <a:rPr lang="en-US" dirty="0"/>
              <a:t> </a:t>
            </a:r>
            <a:r>
              <a:rPr lang="en-US" b="1" dirty="0"/>
              <a:t>Economic Sciences </a:t>
            </a:r>
            <a:r>
              <a:rPr lang="en-US" dirty="0"/>
              <a:t>Abhijit Banerjee, Esther </a:t>
            </a:r>
            <a:r>
              <a:rPr lang="en-US" dirty="0" err="1"/>
              <a:t>Duflo</a:t>
            </a:r>
            <a:r>
              <a:rPr lang="en-US" dirty="0"/>
              <a:t>, Michael Kremer--for their experimental approach to alleviating global poverty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447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5DD9324C-C5DC-114E-A1B6-34C658127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/>
          <a:lstStyle/>
          <a:p>
            <a:r>
              <a:rPr lang="en-US" altLang="en-US"/>
              <a:t>The need for unrelated donors…for organs, including bone marrow</a:t>
            </a:r>
            <a:br>
              <a:rPr lang="en-US" altLang="en-US"/>
            </a:br>
            <a:r>
              <a:rPr lang="en-US" altLang="en-US" sz="3200"/>
              <a:t>(upcoming bone marrow registry drive)</a:t>
            </a:r>
          </a:p>
        </p:txBody>
      </p:sp>
      <p:pic>
        <p:nvPicPr>
          <p:cNvPr id="34819" name="Content Placeholder 3">
            <a:extLst>
              <a:ext uri="{FF2B5EF4-FFF2-40B4-BE49-F238E27FC236}">
                <a16:creationId xmlns:a16="http://schemas.microsoft.com/office/drawing/2014/main" id="{BD7A589B-0322-8548-9E62-6813E73258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749" r="-45749"/>
          <a:stretch>
            <a:fillRect/>
          </a:stretch>
        </p:blipFill>
        <p:spPr>
          <a:xfrm>
            <a:off x="533400" y="2103438"/>
            <a:ext cx="8229600" cy="4525962"/>
          </a:xfrm>
        </p:spPr>
      </p:pic>
    </p:spTree>
    <p:extLst>
      <p:ext uri="{BB962C8B-B14F-4D97-AF65-F5344CB8AC3E}">
        <p14:creationId xmlns:p14="http://schemas.microsoft.com/office/powerpoint/2010/main" val="4196798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06FA0A47-F19B-8243-9FB0-CAE434767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Extension #5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33A37049-6EDB-6A4A-BA12-5C9A17D3C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Lethal alleles</a:t>
            </a:r>
          </a:p>
          <a:p>
            <a:pPr eaLnBrk="1" hangingPunct="1"/>
            <a:endParaRPr lang="en-US" altLang="en-US"/>
          </a:p>
          <a:p>
            <a:pPr lvl="1" eaLnBrk="1" hangingPunct="1"/>
            <a:r>
              <a:rPr lang="en-US" altLang="en-US"/>
              <a:t>In some matings we may see non-Mendelian ratios if some of the offspring fail to survive development.</a:t>
            </a:r>
          </a:p>
        </p:txBody>
      </p:sp>
    </p:spTree>
    <p:extLst>
      <p:ext uri="{BB962C8B-B14F-4D97-AF65-F5344CB8AC3E}">
        <p14:creationId xmlns:p14="http://schemas.microsoft.com/office/powerpoint/2010/main" val="1448424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97CBD392-0EEF-A347-8976-F7321BE1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CDACBF93-C920-4144-9D0A-4DCBC7888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Indicates that the gene in question encodes something essential for survival</a:t>
            </a:r>
          </a:p>
        </p:txBody>
      </p:sp>
    </p:spTree>
    <p:extLst>
      <p:ext uri="{BB962C8B-B14F-4D97-AF65-F5344CB8AC3E}">
        <p14:creationId xmlns:p14="http://schemas.microsoft.com/office/powerpoint/2010/main" val="3162964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32BCE76A-C18A-CE40-BF42-664A9A440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noted in an interesting cross of mice with variation in fur color…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85D27848-9ECD-3240-A367-E97B20409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Wild type </a:t>
            </a:r>
            <a:r>
              <a:rPr lang="en-US" altLang="en-US"/>
              <a:t>color= </a:t>
            </a:r>
            <a:r>
              <a:rPr lang="en-US" altLang="en-US">
                <a:solidFill>
                  <a:srgbClr val="FF0000"/>
                </a:solidFill>
              </a:rPr>
              <a:t>agouti </a:t>
            </a:r>
            <a:r>
              <a:rPr lang="en-US" altLang="en-US"/>
              <a:t>(yellow pigment deposited on a black hair shaft)</a:t>
            </a:r>
          </a:p>
          <a:p>
            <a:pPr eaLnBrk="1" hangingPunct="1"/>
            <a:r>
              <a:rPr lang="en-US" altLang="en-US"/>
              <a:t>Wild type allele=A</a:t>
            </a:r>
          </a:p>
          <a:p>
            <a:pPr eaLnBrk="1" hangingPunct="1"/>
            <a:r>
              <a:rPr lang="en-US" altLang="en-US"/>
              <a:t>Dominant mutation (A</a:t>
            </a:r>
            <a:r>
              <a:rPr lang="en-US" altLang="en-US" baseline="30000"/>
              <a:t>y</a:t>
            </a:r>
            <a:r>
              <a:rPr lang="en-US" altLang="en-US"/>
              <a:t>) results in yellow fur.</a:t>
            </a:r>
          </a:p>
          <a:p>
            <a:pPr eaLnBrk="1" hangingPunct="1"/>
            <a:endParaRPr lang="en-US" altLang="en-US"/>
          </a:p>
          <a:p>
            <a:pPr lvl="1" eaLnBrk="1" hangingPunct="1"/>
            <a:r>
              <a:rPr lang="en-US" altLang="en-US"/>
              <a:t>What do you expect in a cross of 2 yellow mice (heterozygotes)?  A A</a:t>
            </a:r>
            <a:r>
              <a:rPr lang="en-US" altLang="en-US" baseline="30000"/>
              <a:t>y </a:t>
            </a:r>
            <a:r>
              <a:rPr lang="en-US" altLang="en-US"/>
              <a:t> X A A</a:t>
            </a:r>
            <a:r>
              <a:rPr lang="en-US" altLang="en-US" baseline="30000"/>
              <a:t>y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056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753444-3E74-5B43-8252-DB9994128E3E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397000"/>
          <a:ext cx="6096000" cy="2566989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90949146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5581888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73669106"/>
                    </a:ext>
                  </a:extLst>
                </a:gridCol>
              </a:tblGrid>
              <a:tr h="855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  <a:r>
                        <a:rPr kumimoji="0" lang="en-US" alt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675499"/>
                  </a:ext>
                </a:extLst>
              </a:tr>
              <a:tr h="855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AA</a:t>
                      </a:r>
                      <a:r>
                        <a:rPr kumimoji="0" lang="en-US" alt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732759"/>
                  </a:ext>
                </a:extLst>
              </a:tr>
              <a:tr h="855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  <a:r>
                        <a:rPr kumimoji="0" lang="en-US" alt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AA</a:t>
                      </a:r>
                      <a:r>
                        <a:rPr kumimoji="0" lang="en-US" alt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  <a:r>
                        <a:rPr kumimoji="0" lang="en-US" alt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  <a:r>
                        <a:rPr kumimoji="0" lang="en-US" alt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720918"/>
                  </a:ext>
                </a:extLst>
              </a:tr>
            </a:tbl>
          </a:graphicData>
        </a:graphic>
      </p:graphicFrame>
      <p:sp>
        <p:nvSpPr>
          <p:cNvPr id="42010" name="TextBox 5">
            <a:extLst>
              <a:ext uri="{FF2B5EF4-FFF2-40B4-BE49-F238E27FC236}">
                <a16:creationId xmlns:a16="http://schemas.microsoft.com/office/drawing/2014/main" id="{CAC779E2-8EBB-EE49-AE1A-ABB950738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581525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Expect?...3 yellow: 1 agouti</a:t>
            </a:r>
          </a:p>
        </p:txBody>
      </p:sp>
    </p:spTree>
    <p:extLst>
      <p:ext uri="{BB962C8B-B14F-4D97-AF65-F5344CB8AC3E}">
        <p14:creationId xmlns:p14="http://schemas.microsoft.com/office/powerpoint/2010/main" val="3614886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7">
            <a:extLst>
              <a:ext uri="{FF2B5EF4-FFF2-40B4-BE49-F238E27FC236}">
                <a16:creationId xmlns:a16="http://schemas.microsoft.com/office/drawing/2014/main" id="{318E6B83-3D8D-F044-8DD3-4F7AA8766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114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D53D21"/>
                </a:solidFill>
                <a:latin typeface="Arial" panose="020B0604020202020204" pitchFamily="34" charset="0"/>
              </a:rPr>
              <a:t>Figure 4.4</a:t>
            </a:r>
          </a:p>
        </p:txBody>
      </p:sp>
      <p:pic>
        <p:nvPicPr>
          <p:cNvPr id="44035" name="Picture 12">
            <a:extLst>
              <a:ext uri="{FF2B5EF4-FFF2-40B4-BE49-F238E27FC236}">
                <a16:creationId xmlns:a16="http://schemas.microsoft.com/office/drawing/2014/main" id="{2C39D2C2-5E5E-8647-9881-9597B3E48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8"/>
          <a:stretch>
            <a:fillRect/>
          </a:stretch>
        </p:blipFill>
        <p:spPr bwMode="auto">
          <a:xfrm>
            <a:off x="1828800" y="304800"/>
            <a:ext cx="5516563" cy="61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BA29972-5ACD-9447-9A2D-404E0D24F058}"/>
              </a:ext>
            </a:extLst>
          </p:cNvPr>
          <p:cNvSpPr/>
          <p:nvPr/>
        </p:nvSpPr>
        <p:spPr>
          <a:xfrm>
            <a:off x="3886200" y="152400"/>
            <a:ext cx="1752600" cy="464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8533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A3648297-76E3-DB4F-802B-21A904182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observe~</a:t>
            </a:r>
            <a:r>
              <a:rPr lang="en-US" altLang="en-US">
                <a:solidFill>
                  <a:srgbClr val="FF0000"/>
                </a:solidFill>
              </a:rPr>
              <a:t>2</a:t>
            </a:r>
            <a:r>
              <a:rPr lang="en-US" altLang="en-US"/>
              <a:t> yellow:1 agouti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C34EEA1D-CB96-7A44-9BDB-17A7AB8DA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Explanation…looks like the A</a:t>
            </a:r>
            <a:r>
              <a:rPr lang="en-US" altLang="en-US" baseline="30000"/>
              <a:t>y</a:t>
            </a:r>
            <a:r>
              <a:rPr lang="en-US" altLang="en-US"/>
              <a:t> A</a:t>
            </a:r>
            <a:r>
              <a:rPr lang="en-US" altLang="en-US" baseline="30000"/>
              <a:t>y</a:t>
            </a:r>
            <a:r>
              <a:rPr lang="en-US" altLang="en-US"/>
              <a:t> genotype which we expect to be yellow, is also a lethal genotype.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 (A</a:t>
            </a:r>
            <a:r>
              <a:rPr lang="en-US" altLang="en-US" baseline="30000"/>
              <a:t>y </a:t>
            </a:r>
            <a:r>
              <a:rPr lang="en-US" altLang="en-US"/>
              <a:t> is called a recessive lethal allele).  Mice with this genotype die before they are born.  They are not observed in the offspring.</a:t>
            </a:r>
          </a:p>
        </p:txBody>
      </p:sp>
    </p:spTree>
    <p:extLst>
      <p:ext uri="{BB962C8B-B14F-4D97-AF65-F5344CB8AC3E}">
        <p14:creationId xmlns:p14="http://schemas.microsoft.com/office/powerpoint/2010/main" val="969004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74D09A66-FE1E-E64B-B695-3AE13AEBC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Molecular mechanism?...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CF01B3DD-813E-4440-B492-EF421AFB9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Nothing to do with yellow fur!</a:t>
            </a:r>
          </a:p>
          <a:p>
            <a:pPr lvl="1" eaLnBrk="1" hangingPunct="1"/>
            <a:r>
              <a:rPr lang="en-US" altLang="en-US"/>
              <a:t>Y mutation/allele is really a large deletion of a chromosome region (which affects regulation of yellow pigmentation)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/>
              <a:t>AND.. which affects the nearby gene called </a:t>
            </a:r>
            <a:r>
              <a:rPr lang="en-US" altLang="en-US" i="1"/>
              <a:t>merc</a:t>
            </a:r>
            <a:r>
              <a:rPr lang="en-US" altLang="en-US"/>
              <a:t>. The merc gene product is essential for normal development—so in A</a:t>
            </a:r>
            <a:r>
              <a:rPr lang="en-US" altLang="en-US" baseline="30000"/>
              <a:t>y</a:t>
            </a:r>
            <a:r>
              <a:rPr lang="en-US" altLang="en-US"/>
              <a:t> A</a:t>
            </a:r>
            <a:r>
              <a:rPr lang="en-US" altLang="en-US" baseline="30000"/>
              <a:t>y </a:t>
            </a:r>
            <a:r>
              <a:rPr lang="en-US" altLang="en-US"/>
              <a:t>mice</a:t>
            </a:r>
            <a:r>
              <a:rPr lang="en-US" altLang="en-US" baseline="30000"/>
              <a:t>,</a:t>
            </a:r>
            <a:r>
              <a:rPr lang="en-US" altLang="en-US"/>
              <a:t> the wild type </a:t>
            </a:r>
            <a:r>
              <a:rPr lang="en-US" altLang="en-US" i="1"/>
              <a:t>merc</a:t>
            </a:r>
            <a:r>
              <a:rPr lang="en-US" altLang="en-US"/>
              <a:t> alleles are lost in both chromosomes.</a:t>
            </a:r>
          </a:p>
        </p:txBody>
      </p:sp>
    </p:spTree>
    <p:extLst>
      <p:ext uri="{BB962C8B-B14F-4D97-AF65-F5344CB8AC3E}">
        <p14:creationId xmlns:p14="http://schemas.microsoft.com/office/powerpoint/2010/main" val="1275038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F5D1457D-E91A-BE43-AB19-40546BBD7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71BA9317-3ED8-1D49-9958-01C69FCD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Lethal alleles…</a:t>
            </a:r>
          </a:p>
          <a:p>
            <a:pPr lvl="1" eaLnBrk="1" hangingPunct="1"/>
            <a:r>
              <a:rPr lang="en-US" altLang="en-US"/>
              <a:t>Can be recessive or dominant</a:t>
            </a:r>
          </a:p>
          <a:p>
            <a:pPr lvl="2" eaLnBrk="1" hangingPunct="1"/>
            <a:r>
              <a:rPr lang="en-US" altLang="en-US"/>
              <a:t>Recessive	A</a:t>
            </a:r>
            <a:r>
              <a:rPr lang="en-US" altLang="en-US" baseline="30000"/>
              <a:t>y</a:t>
            </a:r>
            <a:r>
              <a:rPr lang="en-US" altLang="en-US"/>
              <a:t> A</a:t>
            </a:r>
            <a:r>
              <a:rPr lang="en-US" altLang="en-US" baseline="30000"/>
              <a:t>y </a:t>
            </a:r>
          </a:p>
          <a:p>
            <a:pPr lvl="2" eaLnBrk="1" hangingPunct="1"/>
            <a:r>
              <a:rPr lang="en-US" altLang="en-US"/>
              <a:t>Dominant	(Huntington allele) Hh—get 				Huntington disease and eventually 			die from it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/>
              <a:t>Can be expressed before or after birth (A</a:t>
            </a:r>
            <a:r>
              <a:rPr lang="en-US" altLang="en-US" baseline="30000"/>
              <a:t>y</a:t>
            </a:r>
            <a:r>
              <a:rPr lang="en-US" altLang="en-US"/>
              <a:t> A</a:t>
            </a:r>
            <a:r>
              <a:rPr lang="en-US" altLang="en-US" baseline="30000"/>
              <a:t>y  </a:t>
            </a:r>
            <a:r>
              <a:rPr lang="en-US" altLang="en-US"/>
              <a:t>is embryonic lethal; Hh is lethal in adulthood)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30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76C35-2E8E-0B4F-A5AC-47FB8704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B17A5-7AF9-4D43-B9E8-BA5DF27B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3058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Extensions of Mendel’s observations…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CC3300"/>
                </a:solidFill>
              </a:rPr>
              <a:t> #3 Co-dominance</a:t>
            </a:r>
            <a:br>
              <a:rPr lang="en-US" altLang="en-US" dirty="0">
                <a:solidFill>
                  <a:srgbClr val="CC3300"/>
                </a:solidFill>
              </a:rPr>
            </a:br>
            <a:r>
              <a:rPr lang="en-US" altLang="en-US" dirty="0"/>
              <a:t>For some traits, heterozygotes </a:t>
            </a:r>
            <a:br>
              <a:rPr lang="en-US" altLang="en-US" dirty="0"/>
            </a:br>
            <a:r>
              <a:rPr lang="en-US" altLang="en-US" dirty="0"/>
              <a:t>express different alleles equally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en-US" dirty="0">
                <a:solidFill>
                  <a:srgbClr val="CC3300"/>
                </a:solidFill>
              </a:rPr>
              <a:t> #4 Genes with multiple (2+) alleles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17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19324468-A117-6642-AE98-C04A299E3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ABO blood group antigens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C3E3FA41-3020-8C40-B46A-DBB3C53C1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Antigen used commonly to determine common </a:t>
            </a:r>
            <a:r>
              <a:rPr lang="ja-JP" altLang="en-US"/>
              <a:t>“</a:t>
            </a:r>
            <a:r>
              <a:rPr lang="en-US" altLang="ja-JP"/>
              <a:t> blood type</a:t>
            </a:r>
            <a:r>
              <a:rPr lang="ja-JP" altLang="en-US"/>
              <a:t>”</a:t>
            </a:r>
            <a:r>
              <a:rPr lang="en-US" altLang="ja-JP"/>
              <a:t> </a:t>
            </a:r>
          </a:p>
          <a:p>
            <a:endParaRPr lang="en-US" altLang="en-US"/>
          </a:p>
          <a:p>
            <a:r>
              <a:rPr lang="en-US" altLang="en-US"/>
              <a:t>Example of 2 extensions of Mendel</a:t>
            </a:r>
            <a:r>
              <a:rPr lang="ja-JP" altLang="en-US"/>
              <a:t>’</a:t>
            </a:r>
            <a:r>
              <a:rPr lang="en-US" altLang="ja-JP"/>
              <a:t>s observations.</a:t>
            </a:r>
          </a:p>
          <a:p>
            <a:pPr lvl="1"/>
            <a:r>
              <a:rPr lang="en-US" altLang="en-US"/>
              <a:t>1. Co-dominance (and complete dominance)</a:t>
            </a:r>
          </a:p>
          <a:p>
            <a:pPr lvl="1"/>
            <a:r>
              <a:rPr lang="en-US" altLang="en-US"/>
              <a:t>2. Trait controlled by a gene with </a:t>
            </a:r>
            <a:r>
              <a:rPr lang="en-US" altLang="en-US" u="sng"/>
              <a:t>3 alleles </a:t>
            </a:r>
            <a:r>
              <a:rPr lang="en-US" altLang="en-US"/>
              <a:t>in the population. Gene is called </a:t>
            </a:r>
            <a:r>
              <a:rPr lang="en-US" altLang="en-US">
                <a:solidFill>
                  <a:srgbClr val="CC3300"/>
                </a:solidFill>
              </a:rPr>
              <a:t>isoagglutinogen</a:t>
            </a:r>
            <a:r>
              <a:rPr lang="en-US" altLang="en-US"/>
              <a:t> gene.</a:t>
            </a:r>
          </a:p>
        </p:txBody>
      </p:sp>
    </p:spTree>
    <p:extLst>
      <p:ext uri="{BB962C8B-B14F-4D97-AF65-F5344CB8AC3E}">
        <p14:creationId xmlns:p14="http://schemas.microsoft.com/office/powerpoint/2010/main" val="3276395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D99CA88D-FE19-6444-AD18-744162842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Summarize Genotypes and Phenotypes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A030DDF6-768C-9648-96D5-BEB62CFF0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1054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 u="sng"/>
              <a:t>Genotype</a:t>
            </a:r>
            <a:r>
              <a:rPr lang="en-US" altLang="en-US" sz="2800"/>
              <a:t>	</a:t>
            </a:r>
            <a:r>
              <a:rPr lang="en-US" altLang="en-US" sz="2800" u="sng"/>
              <a:t>Gene product</a:t>
            </a:r>
            <a:r>
              <a:rPr lang="en-US" altLang="en-US" sz="2800"/>
              <a:t> 	 </a:t>
            </a:r>
            <a:r>
              <a:rPr lang="en-US" altLang="en-US" sz="2800" u="sng"/>
              <a:t>Phenotype/Blood type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I</a:t>
            </a:r>
            <a:r>
              <a:rPr lang="en-US" altLang="en-US" baseline="30000"/>
              <a:t>A</a:t>
            </a:r>
            <a:r>
              <a:rPr lang="en-US" altLang="en-US"/>
              <a:t>I</a:t>
            </a:r>
            <a:r>
              <a:rPr lang="en-US" altLang="en-US" baseline="30000"/>
              <a:t>A		</a:t>
            </a:r>
            <a:r>
              <a:rPr lang="en-US" altLang="en-US" sz="2800"/>
              <a:t>A sugar/antigen		A</a:t>
            </a:r>
            <a:endParaRPr lang="en-US" altLang="en-US" sz="2800" baseline="30000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I</a:t>
            </a:r>
            <a:r>
              <a:rPr lang="en-US" altLang="en-US" baseline="30000"/>
              <a:t>A</a:t>
            </a:r>
            <a:r>
              <a:rPr lang="en-US" altLang="en-US"/>
              <a:t>I</a:t>
            </a:r>
            <a:r>
              <a:rPr lang="en-US" altLang="en-US" baseline="30000"/>
              <a:t>O		</a:t>
            </a:r>
            <a:r>
              <a:rPr lang="en-US" altLang="en-US"/>
              <a:t> </a:t>
            </a:r>
            <a:r>
              <a:rPr lang="en-US" altLang="en-US" sz="2800"/>
              <a:t>A sugar/antigen		A</a:t>
            </a:r>
            <a:endParaRPr lang="en-US" altLang="en-US" sz="2800" baseline="30000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I</a:t>
            </a:r>
            <a:r>
              <a:rPr lang="en-US" altLang="en-US" baseline="30000"/>
              <a:t>B</a:t>
            </a:r>
            <a:r>
              <a:rPr lang="en-US" altLang="en-US"/>
              <a:t>I</a:t>
            </a:r>
            <a:r>
              <a:rPr lang="en-US" altLang="en-US" baseline="30000"/>
              <a:t>B		</a:t>
            </a:r>
            <a:r>
              <a:rPr lang="en-US" altLang="en-US" sz="2800"/>
              <a:t> B sugar/antigen		B</a:t>
            </a:r>
            <a:endParaRPr lang="en-US" altLang="en-US" sz="2800" baseline="30000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I</a:t>
            </a:r>
            <a:r>
              <a:rPr lang="en-US" altLang="en-US" baseline="30000"/>
              <a:t>B</a:t>
            </a:r>
            <a:r>
              <a:rPr lang="en-US" altLang="en-US"/>
              <a:t>I</a:t>
            </a:r>
            <a:r>
              <a:rPr lang="en-US" altLang="en-US" baseline="30000"/>
              <a:t>O</a:t>
            </a:r>
            <a:r>
              <a:rPr lang="en-US" altLang="en-US" sz="2800" baseline="30000"/>
              <a:t>		</a:t>
            </a:r>
            <a:r>
              <a:rPr lang="en-US" altLang="en-US" sz="2800"/>
              <a:t> B sugar/antigen		B</a:t>
            </a:r>
            <a:endParaRPr lang="en-US" altLang="en-US" sz="2800" baseline="30000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I</a:t>
            </a:r>
            <a:r>
              <a:rPr lang="en-US" altLang="en-US" baseline="30000"/>
              <a:t>A</a:t>
            </a:r>
            <a:r>
              <a:rPr lang="en-US" altLang="en-US"/>
              <a:t>I</a:t>
            </a:r>
            <a:r>
              <a:rPr lang="en-US" altLang="en-US" baseline="30000"/>
              <a:t>B		</a:t>
            </a:r>
            <a:r>
              <a:rPr lang="en-US" altLang="en-US" sz="2800"/>
              <a:t>A and B  sugar/antigen 	AB</a:t>
            </a:r>
            <a:endParaRPr lang="en-US" altLang="en-US" sz="2800" baseline="30000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I</a:t>
            </a:r>
            <a:r>
              <a:rPr lang="en-US" altLang="en-US" baseline="30000"/>
              <a:t>O</a:t>
            </a:r>
            <a:r>
              <a:rPr lang="en-US" altLang="en-US"/>
              <a:t>I</a:t>
            </a:r>
            <a:r>
              <a:rPr lang="en-US" altLang="en-US" baseline="30000"/>
              <a:t>O		</a:t>
            </a:r>
            <a:r>
              <a:rPr lang="en-US" altLang="en-US" sz="2400"/>
              <a:t>neither A nor B sugar/antigen</a:t>
            </a:r>
            <a:r>
              <a:rPr lang="en-US" altLang="en-US" sz="2800"/>
              <a:t>  O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u="sng"/>
          </a:p>
          <a:p>
            <a:pPr>
              <a:buFont typeface="Arial" panose="020B0604020202020204" pitchFamily="34" charset="0"/>
              <a:buNone/>
            </a:pPr>
            <a:endParaRPr lang="en-US" altLang="en-US" u="sng"/>
          </a:p>
        </p:txBody>
      </p:sp>
    </p:spTree>
    <p:extLst>
      <p:ext uri="{BB962C8B-B14F-4D97-AF65-F5344CB8AC3E}">
        <p14:creationId xmlns:p14="http://schemas.microsoft.com/office/powerpoint/2010/main" val="202979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D01E7DBF-674F-944D-A4FC-2D5A2C56C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676400"/>
          </a:xfrm>
        </p:spPr>
        <p:txBody>
          <a:bodyPr/>
          <a:lstStyle/>
          <a:p>
            <a:pPr algn="l"/>
            <a:r>
              <a:rPr lang="en-US" altLang="en-US" sz="3200"/>
              <a:t>Test your understanding.  What type of offspring are possible?  What are theoretical expectations?  Do this!  Practice! Show Punnett square! 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280DE841-62D9-9E44-8541-53339993C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4075113" cy="4525963"/>
          </a:xfrm>
        </p:spPr>
        <p:txBody>
          <a:bodyPr/>
          <a:lstStyle/>
          <a:p>
            <a:r>
              <a:rPr lang="en-US" altLang="en-US" sz="2400"/>
              <a:t>AXA</a:t>
            </a:r>
          </a:p>
          <a:p>
            <a:r>
              <a:rPr lang="en-US" altLang="en-US" sz="2400"/>
              <a:t>B X B</a:t>
            </a:r>
          </a:p>
          <a:p>
            <a:r>
              <a:rPr lang="en-US" altLang="en-US" sz="2400"/>
              <a:t>A X B</a:t>
            </a:r>
          </a:p>
          <a:p>
            <a:r>
              <a:rPr lang="en-US" altLang="en-US" sz="2400"/>
              <a:t>O X O</a:t>
            </a:r>
          </a:p>
          <a:p>
            <a:r>
              <a:rPr lang="en-US" altLang="en-US" sz="2400"/>
              <a:t>AB X AB</a:t>
            </a:r>
          </a:p>
          <a:p>
            <a:r>
              <a:rPr lang="en-US" altLang="en-US" sz="2400"/>
              <a:t>A X O</a:t>
            </a:r>
          </a:p>
          <a:p>
            <a:r>
              <a:rPr lang="en-US" altLang="en-US" sz="2400"/>
              <a:t>B X O</a:t>
            </a:r>
          </a:p>
          <a:p>
            <a:r>
              <a:rPr lang="en-US" altLang="en-US" sz="2400"/>
              <a:t>A X AB</a:t>
            </a:r>
          </a:p>
          <a:p>
            <a:r>
              <a:rPr lang="en-US" altLang="en-US" sz="2400"/>
              <a:t>B X AB</a:t>
            </a:r>
          </a:p>
          <a:p>
            <a:r>
              <a:rPr lang="en-US" altLang="en-US" sz="2400"/>
              <a:t>O X AB</a:t>
            </a:r>
          </a:p>
        </p:txBody>
      </p:sp>
      <p:sp>
        <p:nvSpPr>
          <p:cNvPr id="36867" name="TextBox 1">
            <a:extLst>
              <a:ext uri="{FF2B5EF4-FFF2-40B4-BE49-F238E27FC236}">
                <a16:creationId xmlns:a16="http://schemas.microsoft.com/office/drawing/2014/main" id="{3BE1EDD3-095D-6A45-8242-A82037041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2754313"/>
            <a:ext cx="32083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Set up your punnett square in ways that test all possibilities of genotypes.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655497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BED8A41E-3C5A-E146-8FC1-F8BA91F8C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Practical application?...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F1D32223-4AC7-A84F-8DF3-0EAEE308D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Blood type is often used to determine if an individual </a:t>
            </a:r>
            <a:r>
              <a:rPr lang="en-US" altLang="en-US" i="1"/>
              <a:t>could be </a:t>
            </a:r>
            <a:r>
              <a:rPr lang="en-US" altLang="en-US"/>
              <a:t>the parent of a child.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e.g. Paternity cases, babies switched in hospital</a:t>
            </a:r>
          </a:p>
          <a:p>
            <a:pPr lvl="2"/>
            <a:endParaRPr lang="en-US" altLang="en-US"/>
          </a:p>
          <a:p>
            <a:pPr lvl="2">
              <a:buFont typeface="Arial" panose="020B0604020202020204" pitchFamily="34" charset="0"/>
              <a:buNone/>
            </a:pPr>
            <a:r>
              <a:rPr lang="en-US" altLang="en-US" sz="3200"/>
              <a:t> Can only rule out an individual as a parent, not prove that he/she is.  Why?</a:t>
            </a:r>
          </a:p>
        </p:txBody>
      </p:sp>
    </p:spTree>
    <p:extLst>
      <p:ext uri="{BB962C8B-B14F-4D97-AF65-F5344CB8AC3E}">
        <p14:creationId xmlns:p14="http://schemas.microsoft.com/office/powerpoint/2010/main" val="727701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0480000C-C264-2343-803F-571C8E26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do we care about ABO blood group?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D14333E4-EBB7-8940-8F82-17F19AAE1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Until medical technology advanced to allow blood transfusions, we didn’t care, because hadn’t detected them yet.  </a:t>
            </a:r>
          </a:p>
          <a:p>
            <a:endParaRPr lang="en-US" altLang="en-US" dirty="0"/>
          </a:p>
          <a:p>
            <a:r>
              <a:rPr lang="en-US" altLang="en-US" dirty="0"/>
              <a:t>But…During the first transfusions, ABO antigens were actually discovered because agglutination occurred in the recipient of the donated blood cells. Agglutination in vivo is fatal. </a:t>
            </a:r>
          </a:p>
        </p:txBody>
      </p:sp>
    </p:spTree>
    <p:extLst>
      <p:ext uri="{BB962C8B-B14F-4D97-AF65-F5344CB8AC3E}">
        <p14:creationId xmlns:p14="http://schemas.microsoft.com/office/powerpoint/2010/main" val="3851868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15fall2019" id="{4730676C-6FA9-C345-BECF-E89A4A5E5E2B}" vid="{9F4E1826-619B-C14D-B240-255328F1E8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1427</Words>
  <Application>Microsoft Macintosh PowerPoint</Application>
  <PresentationFormat>On-screen Show (4:3)</PresentationFormat>
  <Paragraphs>194</Paragraphs>
  <Slides>38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Lecture 18 October 16, 2019</vt:lpstr>
      <vt:lpstr>https://www.nobelprize.org </vt:lpstr>
      <vt:lpstr>Next week will discuss…</vt:lpstr>
      <vt:lpstr>Where were we?....</vt:lpstr>
      <vt:lpstr>ABO blood group antigens</vt:lpstr>
      <vt:lpstr>Summarize Genotypes and Phenotypes</vt:lpstr>
      <vt:lpstr>Test your understanding.  What type of offspring are possible?  What are theoretical expectations?  Do this!  Practice! Show Punnett square! </vt:lpstr>
      <vt:lpstr>Practical application?...</vt:lpstr>
      <vt:lpstr>Why do we care about ABO blood group?</vt:lpstr>
      <vt:lpstr>So…what happened?</vt:lpstr>
      <vt:lpstr>But why would humans have anti-A, and/or anti-B antibodies in their serum?  </vt:lpstr>
      <vt:lpstr>Summary of all blood types</vt:lpstr>
      <vt:lpstr>Blood type compatibility---practice!</vt:lpstr>
      <vt:lpstr>PowerPoint Presentation</vt:lpstr>
      <vt:lpstr>Try the blood typing game at: Nobelprize.org</vt:lpstr>
      <vt:lpstr>Other important rbc antigens…</vt:lpstr>
      <vt:lpstr>Rh incompatibility </vt:lpstr>
      <vt:lpstr>No problem?...</vt:lpstr>
      <vt:lpstr>PowerPoint Presentation</vt:lpstr>
      <vt:lpstr>Solution?...</vt:lpstr>
      <vt:lpstr>PowerPoint Presentation</vt:lpstr>
      <vt:lpstr>Beyond this class…</vt:lpstr>
      <vt:lpstr>(more) Extension #4</vt:lpstr>
      <vt:lpstr>PowerPoint Presentation</vt:lpstr>
      <vt:lpstr>White-apricot, white-blood, white-eosin</vt:lpstr>
      <vt:lpstr>What is happening at the molecular level?…</vt:lpstr>
      <vt:lpstr>A gene in mammals also shows 100s of alleles </vt:lpstr>
      <vt:lpstr>  Why do we care about MHC?... </vt:lpstr>
      <vt:lpstr>Think of just one MHC gene Theoretically, you could match  your siblings.  You have a 25% chance of matching one of your siblings (4 unique genotypes).</vt:lpstr>
      <vt:lpstr>The need for unrelated donors…for organs, including bone marrow (upcoming bone marrow registry drive)</vt:lpstr>
      <vt:lpstr>Extension #5</vt:lpstr>
      <vt:lpstr>PowerPoint Presentation</vt:lpstr>
      <vt:lpstr>noted in an interesting cross of mice with variation in fur color…</vt:lpstr>
      <vt:lpstr>PowerPoint Presentation</vt:lpstr>
      <vt:lpstr>PowerPoint Presentation</vt:lpstr>
      <vt:lpstr>observe~2 yellow:1 agouti</vt:lpstr>
      <vt:lpstr>Molecular mechanism?...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 October 7,2019</dc:title>
  <dc:subject/>
  <dc:creator>Super, Heidi</dc:creator>
  <cp:keywords/>
  <dc:description/>
  <cp:lastModifiedBy>Super, Heidi</cp:lastModifiedBy>
  <cp:revision>15</cp:revision>
  <cp:lastPrinted>2019-10-11T13:27:27Z</cp:lastPrinted>
  <dcterms:created xsi:type="dcterms:W3CDTF">2019-10-07T18:23:51Z</dcterms:created>
  <dcterms:modified xsi:type="dcterms:W3CDTF">2019-10-16T11:16:07Z</dcterms:modified>
  <cp:category/>
</cp:coreProperties>
</file>